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5"/>
  </p:notesMasterIdLst>
  <p:handoutMasterIdLst>
    <p:handoutMasterId r:id="rId16"/>
  </p:handoutMasterIdLst>
  <p:sldIdLst>
    <p:sldId id="312" r:id="rId5"/>
    <p:sldId id="315" r:id="rId6"/>
    <p:sldId id="304" r:id="rId7"/>
    <p:sldId id="313" r:id="rId8"/>
    <p:sldId id="316" r:id="rId9"/>
    <p:sldId id="314" r:id="rId10"/>
    <p:sldId id="317" r:id="rId11"/>
    <p:sldId id="318" r:id="rId12"/>
    <p:sldId id="319" r:id="rId13"/>
    <p:sldId id="320" r:id="rId1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4FE08-5E0C-4ADB-B02A-C63A0307EE64}" v="5" dt="2024-06-14T19:52:07.297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 varScale="1">
        <p:scale>
          <a:sx n="105" d="100"/>
          <a:sy n="105" d="100"/>
        </p:scale>
        <p:origin x="834" y="11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USTreasGov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/>
              <a:t>ARPA Reporting 101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1B833-7156-49B4-BC13-721C7ECC3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EB896-79F6-CF51-CDEE-CCB3FE837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855" y="457199"/>
            <a:ext cx="7743825" cy="5657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97662-6869-D8BA-D90B-E7B52DF49421}"/>
              </a:ext>
            </a:extLst>
          </p:cNvPr>
          <p:cNvSpPr txBox="1"/>
          <p:nvPr/>
        </p:nvSpPr>
        <p:spPr>
          <a:xfrm>
            <a:off x="3374136" y="6115049"/>
            <a:ext cx="858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the “Revenue Replacement Key Inputs” &amp; save/certify, </a:t>
            </a:r>
          </a:p>
          <a:p>
            <a:r>
              <a:rPr lang="en-US" dirty="0"/>
              <a:t>and your report is complete. </a:t>
            </a:r>
          </a:p>
        </p:txBody>
      </p:sp>
    </p:spTree>
    <p:extLst>
      <p:ext uri="{BB962C8B-B14F-4D97-AF65-F5344CB8AC3E}">
        <p14:creationId xmlns:p14="http://schemas.microsoft.com/office/powerpoint/2010/main" val="67525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A9D5-9B57-AFA5-A788-92D05E1D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Treasury Reporting HUB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DF590-4BDC-34DD-43DE-DEBB0A96C9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Ensure that your communities SAM.gov profile is up to date</a:t>
            </a:r>
          </a:p>
          <a:p>
            <a:endParaRPr lang="en-US" dirty="0"/>
          </a:p>
          <a:p>
            <a:r>
              <a:rPr lang="en-US" dirty="0"/>
              <a:t>Ensure that you Know the total allocation of ARPA funds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next reports are due in the US Treasury Reporting Hub by April 30, 2025</a:t>
            </a:r>
          </a:p>
          <a:p>
            <a:endParaRPr lang="en-US" dirty="0"/>
          </a:p>
          <a:p>
            <a:r>
              <a:rPr lang="en-US" dirty="0"/>
              <a:t>Ensure that you have recorded the uses &amp; obligations of your ARPA funds.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E1508-AB3A-BD0A-0A06-9CDE87766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0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Reporting to the Treasury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5632704" cy="3207344"/>
          </a:xfrm>
        </p:spPr>
        <p:txBody>
          <a:bodyPr/>
          <a:lstStyle/>
          <a:p>
            <a:r>
              <a:rPr lang="en-US" dirty="0"/>
              <a:t>Reporting to the US Treasury Department</a:t>
            </a:r>
          </a:p>
          <a:p>
            <a:endParaRPr lang="en-US" dirty="0"/>
          </a:p>
          <a:p>
            <a:r>
              <a:rPr lang="en-US" dirty="0"/>
              <a:t>When your ARPA direct deposits totaled less than $10,000,000 – you may claim the </a:t>
            </a:r>
          </a:p>
          <a:p>
            <a:r>
              <a:rPr lang="en-US" dirty="0"/>
              <a:t>“standard allowance”.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5C0DF8-F75A-85E2-7311-EBFEFCC76B31}"/>
              </a:ext>
            </a:extLst>
          </p:cNvPr>
          <p:cNvSpPr txBox="1"/>
          <p:nvPr/>
        </p:nvSpPr>
        <p:spPr>
          <a:xfrm>
            <a:off x="1773823" y="2127426"/>
            <a:ext cx="8644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linkClick r:id="rId2"/>
              </a:rPr>
              <a:t>https://www.youtube.com/@USTreasGov 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8901F-0DFB-0013-D848-C8D62AFECAD5}"/>
              </a:ext>
            </a:extLst>
          </p:cNvPr>
          <p:cNvSpPr txBox="1"/>
          <p:nvPr/>
        </p:nvSpPr>
        <p:spPr>
          <a:xfrm>
            <a:off x="438912" y="3300984"/>
            <a:ext cx="11292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above web site contains all of the “</a:t>
            </a:r>
            <a:r>
              <a:rPr lang="en-US" dirty="0" err="1"/>
              <a:t>Youtube</a:t>
            </a:r>
            <a:r>
              <a:rPr lang="en-US" dirty="0"/>
              <a:t>” videos posted by the US Treasury. </a:t>
            </a:r>
          </a:p>
          <a:p>
            <a:endParaRPr lang="en-US" dirty="0"/>
          </a:p>
          <a:p>
            <a:r>
              <a:rPr lang="en-US" dirty="0"/>
              <a:t>If you’re community received less than $10,000,000 – You may reference the 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b="1" i="0" dirty="0">
                <a:solidFill>
                  <a:srgbClr val="0F0F0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WEBINAR: State &amp; Local Fiscal Recovery Funds: Project &amp; Expenditure Simplified Reporting” video. </a:t>
            </a:r>
          </a:p>
          <a:p>
            <a:endParaRPr lang="en-US" b="1" dirty="0">
              <a:solidFill>
                <a:srgbClr val="0F0F0F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en-US" dirty="0"/>
              <a:t>This video has very good step by step instructions for the simplified reporting.</a:t>
            </a:r>
          </a:p>
          <a:p>
            <a:endParaRPr lang="en-US" dirty="0"/>
          </a:p>
          <a:p>
            <a:r>
              <a:rPr lang="en-US" dirty="0"/>
              <a:t>To begin reporting, use the Treasury portal to log in and ensure that your “Recipient Profile” from the menu on the left is accurate.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834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6743B3-04A0-463B-FBED-05A08AD8C394}"/>
              </a:ext>
            </a:extLst>
          </p:cNvPr>
          <p:cNvSpPr txBox="1"/>
          <p:nvPr/>
        </p:nvSpPr>
        <p:spPr>
          <a:xfrm>
            <a:off x="2345436" y="420624"/>
            <a:ext cx="873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not “obligated” the money to a project, you should select </a:t>
            </a:r>
          </a:p>
          <a:p>
            <a:endParaRPr lang="en-US" dirty="0"/>
          </a:p>
          <a:p>
            <a:r>
              <a:rPr lang="en-US" b="1" dirty="0"/>
              <a:t>“My jurisdiction does not have projects to report” </a:t>
            </a:r>
            <a:r>
              <a:rPr lang="en-US" dirty="0"/>
              <a:t>and update </a:t>
            </a:r>
          </a:p>
          <a:p>
            <a:r>
              <a:rPr lang="en-US" dirty="0"/>
              <a:t>the narrative portion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C74E3-C668-4A15-637D-7EC38A3A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84" y="1595814"/>
            <a:ext cx="7647432" cy="42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63498F-1DA3-64EA-36F9-24989348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39496"/>
            <a:ext cx="7180310" cy="3465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493301-64F6-28ED-F6E2-634F81B41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125" y="2468498"/>
            <a:ext cx="6845476" cy="37120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8F524C-E1E7-EFD2-AADA-73CC9321FF43}"/>
              </a:ext>
            </a:extLst>
          </p:cNvPr>
          <p:cNvSpPr txBox="1"/>
          <p:nvPr/>
        </p:nvSpPr>
        <p:spPr>
          <a:xfrm>
            <a:off x="493775" y="4242816"/>
            <a:ext cx="4327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you’ve not created a project, you’ll need to “Add New Project”</a:t>
            </a:r>
          </a:p>
          <a:p>
            <a:endParaRPr lang="en-US" dirty="0"/>
          </a:p>
          <a:p>
            <a:r>
              <a:rPr lang="en-US" dirty="0"/>
              <a:t>If you’ve reported on this project in the past, or previously created the project, select all sections you wish to update.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D927AE-9719-CD6B-2D84-8430C4C4B0E8}"/>
              </a:ext>
            </a:extLst>
          </p:cNvPr>
          <p:cNvSpPr txBox="1"/>
          <p:nvPr/>
        </p:nvSpPr>
        <p:spPr>
          <a:xfrm>
            <a:off x="292608" y="155448"/>
            <a:ext cx="897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REPORT ON FUNDS THAT YOU HAVE OBLIGATED, SELECT </a:t>
            </a:r>
          </a:p>
          <a:p>
            <a:r>
              <a:rPr lang="en-US" b="1" dirty="0"/>
              <a:t>“MY JURISDICTION DOES HAVE PROJECTS TO REPORT.”</a:t>
            </a:r>
          </a:p>
        </p:txBody>
      </p:sp>
    </p:spTree>
    <p:extLst>
      <p:ext uri="{BB962C8B-B14F-4D97-AF65-F5344CB8AC3E}">
        <p14:creationId xmlns:p14="http://schemas.microsoft.com/office/powerpoint/2010/main" val="400637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6704-EAA2-49F5-3077-13ED34BD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3" y="813816"/>
            <a:ext cx="8106754" cy="1237622"/>
          </a:xfrm>
        </p:spPr>
        <p:txBody>
          <a:bodyPr/>
          <a:lstStyle/>
          <a:p>
            <a:r>
              <a:rPr lang="en-US" dirty="0"/>
              <a:t>When adding a new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45D1-264C-4ABD-ECB6-FB821290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0088" y="2303029"/>
            <a:ext cx="8435937" cy="34976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communities will select 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Revenue Replacement</a:t>
            </a:r>
            <a:r>
              <a:rPr lang="en-US" dirty="0"/>
              <a:t>”  &amp; “</a:t>
            </a:r>
            <a:r>
              <a:rPr lang="en-US" b="1" dirty="0"/>
              <a:t>Provision of Government Services</a:t>
            </a:r>
            <a:r>
              <a:rPr lang="en-US" dirty="0"/>
              <a:t>” in the categories.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3CE61-A38E-B424-79DC-7CE88122E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58136-551D-D39F-CEAB-91340106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73" y="3391165"/>
            <a:ext cx="56769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6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58866-BD2B-3DB6-4BCE-6C85CB3FE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27E8E-9B8A-C3F1-1B0F-6AC068195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96" y="768096"/>
            <a:ext cx="9244410" cy="2401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BD1F52-B51A-3D1F-3920-70A2130145A3}"/>
              </a:ext>
            </a:extLst>
          </p:cNvPr>
          <p:cNvSpPr txBox="1"/>
          <p:nvPr/>
        </p:nvSpPr>
        <p:spPr>
          <a:xfrm>
            <a:off x="2634996" y="3118104"/>
            <a:ext cx="923214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the Grid with information for your project. The “Adopted Budget” will be</a:t>
            </a:r>
          </a:p>
          <a:p>
            <a:r>
              <a:rPr lang="en-US" dirty="0"/>
              <a:t>100% of your ARPA funds if you’re using it all as match for an MCWI project.</a:t>
            </a:r>
          </a:p>
          <a:p>
            <a:endParaRPr lang="en-US" dirty="0"/>
          </a:p>
          <a:p>
            <a:r>
              <a:rPr lang="en-US" dirty="0"/>
              <a:t>Your “Cumulative Obligations” are “How much of your ARPA funds are you dedicating </a:t>
            </a:r>
          </a:p>
          <a:p>
            <a:r>
              <a:rPr lang="en-US" dirty="0"/>
              <a:t>to the project?”</a:t>
            </a:r>
          </a:p>
          <a:p>
            <a:endParaRPr lang="en-US" dirty="0"/>
          </a:p>
          <a:p>
            <a:r>
              <a:rPr lang="en-US" dirty="0"/>
              <a:t>Your “Cumulative Expenditures” are “How much of your ARPA funds have you actually spent</a:t>
            </a:r>
          </a:p>
          <a:p>
            <a:r>
              <a:rPr lang="en-US" dirty="0"/>
              <a:t>on the project?” </a:t>
            </a:r>
          </a:p>
          <a:p>
            <a:endParaRPr lang="en-US" dirty="0"/>
          </a:p>
          <a:p>
            <a:r>
              <a:rPr lang="en-US" dirty="0"/>
              <a:t>“Current Period” sections are referencing dollar amounts since the last report.</a:t>
            </a:r>
          </a:p>
          <a:p>
            <a:endParaRPr lang="en-US" dirty="0"/>
          </a:p>
          <a:p>
            <a:r>
              <a:rPr lang="en-US" dirty="0"/>
              <a:t>“Program Income Earned” and “Program Income Expended” will be concerning any interest </a:t>
            </a:r>
          </a:p>
          <a:p>
            <a:r>
              <a:rPr lang="en-US" dirty="0"/>
              <a:t>earned from the money in the bank.</a:t>
            </a:r>
          </a:p>
        </p:txBody>
      </p:sp>
    </p:spTree>
    <p:extLst>
      <p:ext uri="{BB962C8B-B14F-4D97-AF65-F5344CB8AC3E}">
        <p14:creationId xmlns:p14="http://schemas.microsoft.com/office/powerpoint/2010/main" val="294388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04FFE-73A3-D3FD-65D4-D855E2062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22691-2948-2E48-DF96-993C5F4E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61" y="457199"/>
            <a:ext cx="6845476" cy="3712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D9DF0-EE7C-4136-21BA-33BDF205C00A}"/>
              </a:ext>
            </a:extLst>
          </p:cNvPr>
          <p:cNvSpPr txBox="1"/>
          <p:nvPr/>
        </p:nvSpPr>
        <p:spPr>
          <a:xfrm>
            <a:off x="2953512" y="4809744"/>
            <a:ext cx="829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 back to this page, select the sections to update the report and click “next”</a:t>
            </a:r>
          </a:p>
        </p:txBody>
      </p:sp>
    </p:spTree>
    <p:extLst>
      <p:ext uri="{BB962C8B-B14F-4D97-AF65-F5344CB8AC3E}">
        <p14:creationId xmlns:p14="http://schemas.microsoft.com/office/powerpoint/2010/main" val="33533559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{E8FF2120-9954-435B-82DF-E0A7292AE974}tf78438558_win32</Template>
  <TotalTime>1389</TotalTime>
  <Words>458</Words>
  <Application>Microsoft Office PowerPoint</Application>
  <PresentationFormat>Widescreen</PresentationFormat>
  <Paragraphs>58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Roboto</vt:lpstr>
      <vt:lpstr>Sabon Next LT</vt:lpstr>
      <vt:lpstr>Custom</vt:lpstr>
      <vt:lpstr>ARPA Reporting 101</vt:lpstr>
      <vt:lpstr>Treasury Reporting HUB </vt:lpstr>
      <vt:lpstr>Reporting to the Treasury Department</vt:lpstr>
      <vt:lpstr>PowerPoint Presentation</vt:lpstr>
      <vt:lpstr>PowerPoint Presentation</vt:lpstr>
      <vt:lpstr>PowerPoint Presentation</vt:lpstr>
      <vt:lpstr>When adding a new project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Granville Sherman</dc:creator>
  <cp:lastModifiedBy>Granville Sherman</cp:lastModifiedBy>
  <cp:revision>2</cp:revision>
  <dcterms:created xsi:type="dcterms:W3CDTF">2024-06-13T20:43:42Z</dcterms:created>
  <dcterms:modified xsi:type="dcterms:W3CDTF">2024-06-14T19:53:03Z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